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256" r:id="rId5"/>
    <p:sldId id="283" r:id="rId6"/>
    <p:sldId id="284" r:id="rId7"/>
    <p:sldId id="285" r:id="rId8"/>
    <p:sldId id="286" r:id="rId9"/>
    <p:sldId id="287" r:id="rId10"/>
    <p:sldId id="311" r:id="rId11"/>
    <p:sldId id="271" r:id="rId12"/>
    <p:sldId id="279" r:id="rId13"/>
    <p:sldId id="281" r:id="rId14"/>
    <p:sldId id="280" r:id="rId15"/>
    <p:sldId id="257" r:id="rId16"/>
    <p:sldId id="275" r:id="rId17"/>
    <p:sldId id="276" r:id="rId18"/>
    <p:sldId id="282" r:id="rId19"/>
    <p:sldId id="288" r:id="rId20"/>
    <p:sldId id="312" r:id="rId21"/>
    <p:sldId id="289" r:id="rId22"/>
    <p:sldId id="313" r:id="rId23"/>
    <p:sldId id="290" r:id="rId24"/>
    <p:sldId id="291" r:id="rId25"/>
    <p:sldId id="299" r:id="rId26"/>
    <p:sldId id="300" r:id="rId27"/>
    <p:sldId id="301" r:id="rId28"/>
    <p:sldId id="302" r:id="rId29"/>
    <p:sldId id="303" r:id="rId30"/>
    <p:sldId id="314" r:id="rId31"/>
    <p:sldId id="315" r:id="rId32"/>
    <p:sldId id="304" r:id="rId33"/>
    <p:sldId id="305" r:id="rId34"/>
    <p:sldId id="309" r:id="rId35"/>
    <p:sldId id="316" r:id="rId36"/>
    <p:sldId id="310" r:id="rId37"/>
    <p:sldId id="306" r:id="rId38"/>
    <p:sldId id="307" r:id="rId39"/>
    <p:sldId id="308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83"/>
            <p14:sldId id="284"/>
            <p14:sldId id="285"/>
            <p14:sldId id="286"/>
            <p14:sldId id="287"/>
            <p14:sldId id="311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Learn More" id="{2CC34DB2-6590-42C0-AD4B-A04C6060184E}">
          <p14:sldIdLst>
            <p14:sldId id="282"/>
            <p14:sldId id="288"/>
            <p14:sldId id="312"/>
            <p14:sldId id="289"/>
            <p14:sldId id="313"/>
            <p14:sldId id="290"/>
            <p14:sldId id="291"/>
            <p14:sldId id="299"/>
            <p14:sldId id="300"/>
            <p14:sldId id="301"/>
            <p14:sldId id="302"/>
            <p14:sldId id="303"/>
            <p14:sldId id="314"/>
            <p14:sldId id="315"/>
            <p14:sldId id="304"/>
            <p14:sldId id="305"/>
            <p14:sldId id="309"/>
            <p14:sldId id="316"/>
            <p14:sldId id="310"/>
            <p14:sldId id="306"/>
            <p14:sldId id="307"/>
            <p14:sldId id="308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1" autoAdjust="0"/>
  </p:normalViewPr>
  <p:slideViewPr>
    <p:cSldViewPr snapToGrid="0">
      <p:cViewPr>
        <p:scale>
          <a:sx n="62" d="100"/>
          <a:sy n="62" d="100"/>
        </p:scale>
        <p:origin x="82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10/11/2020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aseline="0" dirty="0"/>
              <a:t>Slide Show mode, select the arrows to visit links.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6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10/11/2020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badi Extra Light" panose="020B02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ocalhost:32597/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Welcome to the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816515" y="3296514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Aishwarya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93A078B4-2123-4922-8D92-4740F68FC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36" y="3041103"/>
            <a:ext cx="1757679" cy="21519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0C8E25-D13C-49F4-89B3-6DFE2665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76" y="1393842"/>
            <a:ext cx="9483048" cy="482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6517D0-0FD0-4B0B-A162-E37C070A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646802" cy="640080"/>
          </a:xfrm>
        </p:spPr>
        <p:txBody>
          <a:bodyPr>
            <a:normAutofit fontScale="90000"/>
          </a:bodyPr>
          <a:lstStyle/>
          <a:p>
            <a:r>
              <a:rPr lang="en-IN" dirty="0"/>
              <a:t>App –&gt; containerized -&gt; on a pod -&gt;which is in deployment, all this specified in a YAML file. And this on right is k8s architecture.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BF4267-5381-4FC2-8C85-62894AEC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2" y="1433469"/>
            <a:ext cx="10401728" cy="51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Master Node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338016" y="1862807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Master is the head node. It manages the k8s cluster. It has –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-server –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cmds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come via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kubectl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cli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 store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Scheduler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 descr="Small circle with number 1 inside indicating step 1"/>
          <p:cNvGrpSpPr/>
          <p:nvPr/>
        </p:nvGrpSpPr>
        <p:grpSpPr bwMode="blackWhite">
          <a:xfrm>
            <a:off x="730173" y="1965982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3F65DB-E6DB-4CA3-83AF-2E582F4A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102" y="1446881"/>
            <a:ext cx="54197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Workflow</a:t>
            </a:r>
          </a:p>
        </p:txBody>
      </p:sp>
      <p:sp>
        <p:nvSpPr>
          <p:cNvPr id="25" name="Text Box 16" descr="Select me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en-US" sz="1200" b="1" kern="1000" spc="100" dirty="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SELECT ME</a:t>
            </a:r>
            <a:endParaRPr lang="en-US" sz="1200" b="1" kern="1400" dirty="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23" descr="Curved arrow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6C541-F839-4D81-BA98-CDAAEFCB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8" y="1286755"/>
            <a:ext cx="11215844" cy="51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Nodes</a:t>
            </a:r>
          </a:p>
        </p:txBody>
      </p:sp>
      <p:sp>
        <p:nvSpPr>
          <p:cNvPr id="42" name="Content Placeholder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Content Placeholder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Content Placeholder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2FE568-E028-4006-8303-9BC4A02D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030" y="1454493"/>
            <a:ext cx="5112767" cy="4955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4B2B1-FDA1-4123-8342-2546C638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577918"/>
            <a:ext cx="5591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41611" y="556192"/>
            <a:ext cx="10812274" cy="139589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K8s work in Declarative state model–  in the manifest file.</a:t>
            </a:r>
            <a:b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Match observed state with desired state. </a:t>
            </a:r>
            <a:b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a node goes down, fires up a container in a pod or a new pod and a container on it. </a:t>
            </a:r>
            <a:b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Does all that without involving us.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A332EC-911F-4AAD-BB1B-1E7C74F5476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93869" y="2401427"/>
            <a:ext cx="7843264" cy="4154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A88E05-8808-4DA8-ACA2-E454BDE1D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244" y="2592440"/>
            <a:ext cx="3606887" cy="38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F38F-D05C-4464-ADEB-8FA7B9F2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536192"/>
            <a:ext cx="10862558" cy="640080"/>
          </a:xfrm>
        </p:spPr>
        <p:txBody>
          <a:bodyPr>
            <a:noAutofit/>
          </a:bodyPr>
          <a:lstStyle/>
          <a:p>
            <a:r>
              <a:rPr lang="en-IN" sz="1600" dirty="0"/>
              <a:t>Pods – every app is in a container and container is in turn ran on a pod, in k8s u can’t have a container without a pod. It can be described as a shared execution environment. Shared storage , n/w space, memory. Containers running in a pod share this execution environment.</a:t>
            </a:r>
            <a:br>
              <a:rPr lang="en-IN" sz="1600" dirty="0"/>
            </a:br>
            <a:br>
              <a:rPr lang="en-IN" sz="1600" dirty="0"/>
            </a:br>
            <a:r>
              <a:rPr lang="en-IN" sz="1600" dirty="0"/>
              <a:t>-&gt; We can have tight coupling and loose coupling i.e. Container in same pod vs container in different pods. Shared access vs network access.</a:t>
            </a:r>
            <a:br>
              <a:rPr lang="en-IN" sz="1600" dirty="0"/>
            </a:br>
            <a:r>
              <a:rPr lang="en-IN" sz="1600" dirty="0"/>
              <a:t>-&gt; Remember Unit of scaling is pods and not containers.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23148A-9C8D-4BE8-A027-5F68CFEC6AE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90072" y="2451369"/>
            <a:ext cx="8524830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2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42D05-C0CA-4E71-BCE4-951BE9D84A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4819" y="986319"/>
            <a:ext cx="10329552" cy="53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0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9932-245B-486E-8318-2D47B548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points for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8B98C-B98C-421F-A0F4-DD53D8ECFB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495" y="2560320"/>
            <a:ext cx="11399075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A pod is always up whenever, all containers in it are up and running, it would never be the case that several containers in a pod are not up and u would say that the pod is up...NO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All self-healing part handled by deployments and services then why bother containers, </a:t>
            </a:r>
            <a:r>
              <a:rPr lang="en-IN" sz="1600" dirty="0" err="1"/>
              <a:t>bcz</a:t>
            </a:r>
            <a:r>
              <a:rPr lang="en-IN" sz="1600" dirty="0"/>
              <a:t> pods have Annotations, Labels….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A261D-96F2-41F4-8A96-C021C691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67" y="4279550"/>
            <a:ext cx="6785229" cy="2052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B94E5-0DA0-4187-B384-7631BD15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504" y="4279550"/>
            <a:ext cx="3810000" cy="20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1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6671-964E-40B9-ABC1-9FC43A9B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22" y="455674"/>
            <a:ext cx="6876288" cy="640080"/>
          </a:xfrm>
        </p:spPr>
        <p:txBody>
          <a:bodyPr/>
          <a:lstStyle/>
          <a:p>
            <a:r>
              <a:rPr lang="en-IN" dirty="0"/>
              <a:t>Unreliable 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CAB2F-F5FF-41FF-8FE0-89B19E77CA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4532" y="1304818"/>
            <a:ext cx="7922936" cy="5097508"/>
          </a:xfrm>
        </p:spPr>
      </p:pic>
    </p:spTree>
    <p:extLst>
      <p:ext uri="{BB962C8B-B14F-4D97-AF65-F5344CB8AC3E}">
        <p14:creationId xmlns:p14="http://schemas.microsoft.com/office/powerpoint/2010/main" val="130980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2E59-23A8-483A-8AFC-B2FB1971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should I bother?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E2F7-0C3B-4FD5-B47E-32C463CBBD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1734" y="1414732"/>
            <a:ext cx="5637017" cy="38432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dirty="0"/>
              <a:t>In the bad old days, when IT had to deploy a service, we had to purchase a server.  Since we don’t want to compromise on performance, we went for a beast m/c most of the time. But actually 99% of time it ran on less capacity. It was under-used.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This was a capex and </a:t>
            </a:r>
            <a:r>
              <a:rPr lang="en-IN" sz="1800" dirty="0" err="1"/>
              <a:t>opex</a:t>
            </a:r>
            <a:r>
              <a:rPr lang="en-IN" sz="1800" dirty="0"/>
              <a:t> loss.</a:t>
            </a:r>
          </a:p>
          <a:p>
            <a:pPr marL="342900" indent="-342900">
              <a:buAutoNum type="arabicPeriod"/>
            </a:pPr>
            <a:r>
              <a:rPr lang="en-IN" sz="1800" dirty="0"/>
              <a:t>Also one physical server had one lonely app.</a:t>
            </a:r>
          </a:p>
        </p:txBody>
      </p:sp>
      <p:pic>
        <p:nvPicPr>
          <p:cNvPr id="1026" name="Picture 2" descr="Introduction of Server - GeeksforGeeks">
            <a:extLst>
              <a:ext uri="{FF2B5EF4-FFF2-40B4-BE49-F238E27FC236}">
                <a16:creationId xmlns:a16="http://schemas.microsoft.com/office/drawing/2014/main" id="{CB7CB573-323F-4973-BD10-D6A83FE8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91" y="2292556"/>
            <a:ext cx="4695975" cy="29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199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15B58-8981-42FB-8942-480F8B4F2A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496" y="2669135"/>
            <a:ext cx="6066787" cy="38688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Stable networking with IPs, how to do – now since every pod comes with it’s own IP, how do we handle this – it can lead to IP churn, lots of, how to perform updates, what if a client was using it and then the pod dies and IP changes how to handle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Welcome k8s  SERVICE OBJECTS. – It is a higher level abstraction for your pods with stable IP for DNS and it provides basic load balancing.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061A5-D540-44AC-92B8-FA22680A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197" y="415468"/>
            <a:ext cx="4781084" cy="60270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65E6FA-DF68-4E30-8649-08070C4BF0B4}"/>
              </a:ext>
            </a:extLst>
          </p:cNvPr>
          <p:cNvSpPr txBox="1"/>
          <p:nvPr/>
        </p:nvSpPr>
        <p:spPr>
          <a:xfrm>
            <a:off x="832207" y="760287"/>
            <a:ext cx="442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Service Objects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5949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CA0A-121B-42F8-974F-9E1B57A7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How does this service gets to know where to balance load?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F524-203B-4365-A35F-4943DF4732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Well it recognises pods with LABELS, labels are powerful. It is simply that the service asks all the pods with specific labels as version 2.0 and prod backend I m going to connect to you to balance load, others it doesn’t bother.</a:t>
            </a:r>
          </a:p>
        </p:txBody>
      </p:sp>
    </p:spTree>
    <p:extLst>
      <p:ext uri="{BB962C8B-B14F-4D97-AF65-F5344CB8AC3E}">
        <p14:creationId xmlns:p14="http://schemas.microsoft.com/office/powerpoint/2010/main" val="3113405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297481" cy="64008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 changer –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Deployments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k8s </a:t>
            </a:r>
            <a:b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thing for self healing and auto scaling and 0 downtime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338015" y="1862807"/>
            <a:ext cx="10123811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cs typeface="Segoe UI Light" panose="020B0502040204020203" pitchFamily="34" charset="0"/>
              </a:rPr>
              <a:t>Deployment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 is a controller object, which watches the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api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 server for new deployments. Implements them and keep the observed state matching to desired state.</a:t>
            </a:r>
          </a:p>
          <a:p>
            <a:pPr marL="285750" indent="-28575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You spec once and deploy many.</a:t>
            </a:r>
          </a:p>
          <a:p>
            <a:pPr marL="285750" indent="-28575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K8s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api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 – like a catalog of all k8s object, there are pods, replicas, services, deployment objects and many more. All these reside in a manifest file, where we also state an app version.</a:t>
            </a:r>
          </a:p>
          <a:p>
            <a:pPr marL="285750" indent="-28575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api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 server is what exposes these via a restful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api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 to us. HTTPs methods supported – put, get, post, delete. It is how we access the objects in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api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08090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748DBC1-B8DA-41DD-96A4-C57765CB319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8553" y="349321"/>
            <a:ext cx="11123274" cy="58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79125F6-6624-4137-8823-B4C59FB522A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26248" y="1088136"/>
            <a:ext cx="11455149" cy="4973617"/>
          </a:xfrm>
          <a:prstGeom prst="rect">
            <a:avLst/>
          </a:prstGeom>
        </p:spPr>
      </p:pic>
      <p:grpSp>
        <p:nvGrpSpPr>
          <p:cNvPr id="33" name="Group 32" descr="Small circle with number 1 inside indicating step 1"/>
          <p:cNvGrpSpPr/>
          <p:nvPr/>
        </p:nvGrpSpPr>
        <p:grpSpPr bwMode="blackWhite">
          <a:xfrm>
            <a:off x="730173" y="1965982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731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F32C0-6C6C-48D2-AD87-0270F6B3757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54736" y="696084"/>
            <a:ext cx="9753677" cy="61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338016" y="1862807"/>
            <a:ext cx="8758484" cy="3978275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need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Kubectl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….a command line tool on laptop for k8s</a:t>
            </a:r>
          </a:p>
          <a:p>
            <a:pPr marL="285750" indent="-285750">
              <a:lnSpc>
                <a:spcPts val="18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Install-Script -Name 'install-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kubectl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 -Scope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CurrentUser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–Force</a:t>
            </a:r>
          </a:p>
          <a:p>
            <a:pPr marL="285750" indent="-285750">
              <a:lnSpc>
                <a:spcPts val="18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powershell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ExecutionPolicy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Bypass install-kubectl.ps1 c:\kubectl</a:t>
            </a:r>
          </a:p>
          <a:p>
            <a:pPr marL="285750" indent="-285750">
              <a:lnSpc>
                <a:spcPts val="18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kubectl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version –short</a:t>
            </a:r>
          </a:p>
          <a:p>
            <a:pPr marL="285750" indent="-285750">
              <a:lnSpc>
                <a:spcPts val="18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Set-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ExecutionPolicy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Bypass -Scope Process -Force; [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System.Net.ServicePointManager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]::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SecurityProtocol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[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System.Net.ServicePointManager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]::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SecurityProtocol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bor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3072;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iex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((New-Object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System.Net.WebClient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DownloadString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('https://chocolatey.org/install.ps1’))</a:t>
            </a:r>
          </a:p>
          <a:p>
            <a:pPr marL="285750" indent="-285750">
              <a:lnSpc>
                <a:spcPts val="18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choco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-?</a:t>
            </a:r>
          </a:p>
          <a:p>
            <a:pPr>
              <a:lnSpc>
                <a:spcPts val="1800"/>
              </a:lnSpc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 descr="Small circle with number 1 inside indicating step 1"/>
          <p:cNvGrpSpPr/>
          <p:nvPr/>
        </p:nvGrpSpPr>
        <p:grpSpPr bwMode="blackWhite">
          <a:xfrm>
            <a:off x="730173" y="1965982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18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EF589-4BB5-4B68-8E3E-DA712F37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78DD0-2603-4DE7-8EAB-9844C5A429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8C610-80FF-48F1-9DDA-6C57B72A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2" y="0"/>
            <a:ext cx="10652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2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C630-A662-4F93-BD1B-00B997BF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3041E-3C3C-4D3A-888B-9ADDD8827D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0EC35-3BCE-474F-ABD5-D94DD04E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57" y="236092"/>
            <a:ext cx="10352685" cy="63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80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151029" y="1351184"/>
            <a:ext cx="8758484" cy="6400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choco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install Kubernetes-cli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 descr="Small circle with number 1 inside indicating step 1"/>
          <p:cNvGrpSpPr/>
          <p:nvPr/>
        </p:nvGrpSpPr>
        <p:grpSpPr bwMode="blackWhite">
          <a:xfrm>
            <a:off x="521207" y="1367827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9357E9-CDEB-4201-9901-782B9949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7" y="2007554"/>
            <a:ext cx="11957745" cy="45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71D6-610F-4F83-B444-441ACDD28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987552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Hello Virtualization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B1CB-E3ED-4782-A728-533ACEABB5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98067" cy="3977640"/>
          </a:xfrm>
        </p:spPr>
        <p:txBody>
          <a:bodyPr>
            <a:normAutofit/>
          </a:bodyPr>
          <a:lstStyle/>
          <a:p>
            <a:r>
              <a:rPr lang="en-IN" sz="1600" dirty="0"/>
              <a:t>World changed for better and virtualization came.</a:t>
            </a:r>
          </a:p>
          <a:p>
            <a:r>
              <a:rPr lang="en-IN" sz="1600" dirty="0"/>
              <a:t>Now we could run tons of apps on a physical server. </a:t>
            </a:r>
          </a:p>
          <a:p>
            <a:r>
              <a:rPr lang="en-IN" sz="1600" dirty="0"/>
              <a:t>Now used </a:t>
            </a:r>
            <a:r>
              <a:rPr lang="en-IN" sz="1600" dirty="0" err="1"/>
              <a:t>upto</a:t>
            </a:r>
            <a:r>
              <a:rPr lang="en-IN" sz="1600" dirty="0"/>
              <a:t> it’s capacity. </a:t>
            </a:r>
            <a:r>
              <a:rPr lang="en-IN" sz="1600" dirty="0">
                <a:sym typeface="Wingdings" panose="05000000000000000000" pitchFamily="2" charset="2"/>
              </a:rPr>
              <a:t></a:t>
            </a:r>
          </a:p>
          <a:p>
            <a:r>
              <a:rPr lang="en-IN" sz="1600" dirty="0">
                <a:sym typeface="Wingdings" panose="05000000000000000000" pitchFamily="2" charset="2"/>
              </a:rPr>
              <a:t>No longer purchasing of a new server for every new application.</a:t>
            </a:r>
          </a:p>
          <a:p>
            <a:r>
              <a:rPr lang="en-IN" sz="1600" dirty="0">
                <a:sym typeface="Wingdings" panose="05000000000000000000" pitchFamily="2" charset="2"/>
              </a:rPr>
              <a:t>Using the assets to their full capacity</a:t>
            </a:r>
          </a:p>
          <a:p>
            <a:r>
              <a:rPr lang="en-IN" sz="1600" dirty="0">
                <a:sym typeface="Wingdings" panose="05000000000000000000" pitchFamily="2" charset="2"/>
              </a:rPr>
              <a:t>BUT….</a:t>
            </a:r>
            <a:endParaRPr lang="en-IN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76689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7800860" cy="64008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Get docker on laptop – Docker desktop or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minikube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338016" y="1862807"/>
            <a:ext cx="8758484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search -  docker desktop for windows. I chose the edge version.</a:t>
            </a:r>
          </a:p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Enable-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WindowsOptionalFeature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-Online -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FeatureName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Microsoft-Hyper-V –All</a:t>
            </a:r>
          </a:p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 have to do BIOS setup – to enable virtualization</a:t>
            </a:r>
          </a:p>
          <a:p>
            <a:pPr>
              <a:lnSpc>
                <a:spcPts val="1800"/>
              </a:lnSpc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 descr="Small circle with number 1 inside indicating step 1"/>
          <p:cNvGrpSpPr/>
          <p:nvPr/>
        </p:nvGrpSpPr>
        <p:grpSpPr bwMode="blackWhite">
          <a:xfrm>
            <a:off x="730173" y="1965982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CEFE1E-EDE7-4F5C-BD15-DACE23BAC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52" y="3554857"/>
            <a:ext cx="6722447" cy="24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6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9537-3D3F-4987-A7D1-CE55002D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975" y="155243"/>
            <a:ext cx="10770092" cy="640080"/>
          </a:xfrm>
        </p:spPr>
        <p:txBody>
          <a:bodyPr>
            <a:normAutofit/>
          </a:bodyPr>
          <a:lstStyle/>
          <a:p>
            <a:r>
              <a:rPr lang="en-IN" dirty="0"/>
              <a:t>Enable k8s in docker desktop, 1</a:t>
            </a:r>
            <a:r>
              <a:rPr lang="en-IN" baseline="30000" dirty="0"/>
              <a:t>st</a:t>
            </a:r>
            <a:r>
              <a:rPr lang="en-IN" dirty="0"/>
              <a:t> time may take a couple of minutes.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9BF9D6-A11F-49F0-A25C-6C243B4BA3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98975" y="1297078"/>
            <a:ext cx="9757283" cy="397188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F040A8-0DC1-48B4-A8A3-9D0F3FFB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81" y="5554963"/>
            <a:ext cx="6724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8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C660-A444-4804-B245-922FA7D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4C38D-ADE3-4867-AA89-C846CE62A3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D640A-D7A8-4118-9840-7DEF85E5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27518"/>
            <a:ext cx="12192000" cy="37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65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AEA9B-5900-4C13-A3D3-C079BCD1BC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4287" y="0"/>
            <a:ext cx="10536046" cy="4194630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docker --version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Docker version 19.03.13, build 4484c46d9d</a:t>
            </a:r>
          </a:p>
          <a:p>
            <a:r>
              <a:rPr lang="en-US" sz="1800" dirty="0">
                <a:solidFill>
                  <a:srgbClr val="00BF00"/>
                </a:solidFill>
                <a:latin typeface="Lucida Console" panose="020B0609040504020204" pitchFamily="49" charset="0"/>
              </a:rPr>
              <a:t>aish@aish-WX-1 </a:t>
            </a:r>
            <a:r>
              <a:rPr lang="en-US" sz="18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sz="1800" dirty="0">
                <a:solidFill>
                  <a:srgbClr val="BFBF00"/>
                </a:solidFill>
                <a:latin typeface="Lucida Console" panose="020B0609040504020204" pitchFamily="49" charset="0"/>
              </a:rPr>
              <a:t>~/Documents/work/getting-started-k8s/App</a:t>
            </a:r>
            <a:r>
              <a:rPr lang="en-US" sz="18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$ docker image build -t aish1o1/starting-k8s:1.0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F50B0-CE5D-42DF-AB93-DBC91DDE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1" y="2818711"/>
            <a:ext cx="12192000" cy="387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37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Running a pod – App deployment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DDCC1B-BB13-46F8-9E7D-8BE28B6259E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21206" y="1208239"/>
            <a:ext cx="10928771" cy="31103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E1462-B0C2-490A-8736-F4D753AE2D81}"/>
              </a:ext>
            </a:extLst>
          </p:cNvPr>
          <p:cNvSpPr txBox="1"/>
          <p:nvPr/>
        </p:nvSpPr>
        <p:spPr>
          <a:xfrm>
            <a:off x="229175" y="4318580"/>
            <a:ext cx="11918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 with app code -&gt;make an image out of it -&gt; store it in a registry /repo -&gt; declare a manifest file -&gt;</a:t>
            </a:r>
          </a:p>
          <a:p>
            <a:r>
              <a:rPr lang="en-IN" dirty="0"/>
              <a:t>Host to the </a:t>
            </a:r>
            <a:r>
              <a:rPr lang="en-IN" dirty="0" err="1"/>
              <a:t>api</a:t>
            </a:r>
            <a:r>
              <a:rPr lang="en-IN" dirty="0"/>
              <a:t>-server</a:t>
            </a:r>
          </a:p>
          <a:p>
            <a:endParaRPr lang="en-IN" dirty="0"/>
          </a:p>
          <a:p>
            <a:r>
              <a:rPr lang="en-IN" dirty="0"/>
              <a:t>Initially we had a single monolithic </a:t>
            </a:r>
            <a:r>
              <a:rPr lang="en-IN" dirty="0" err="1"/>
              <a:t>api</a:t>
            </a:r>
            <a:r>
              <a:rPr lang="en-IN" dirty="0"/>
              <a:t> group but as things grew, need for subgrouping came and </a:t>
            </a:r>
            <a:r>
              <a:rPr lang="en-IN" dirty="0" err="1"/>
              <a:t>api</a:t>
            </a:r>
            <a:r>
              <a:rPr lang="en-IN" dirty="0"/>
              <a:t> sub group were created, now we have core </a:t>
            </a:r>
            <a:r>
              <a:rPr lang="en-IN" dirty="0" err="1"/>
              <a:t>api</a:t>
            </a:r>
            <a:r>
              <a:rPr lang="en-IN" dirty="0"/>
              <a:t> – subgroup most stable version, then there are different subgroups</a:t>
            </a:r>
          </a:p>
          <a:p>
            <a:r>
              <a:rPr lang="en-IN" dirty="0"/>
              <a:t>Done to group together similar objects. </a:t>
            </a:r>
          </a:p>
          <a:p>
            <a:endParaRPr lang="en-IN" dirty="0"/>
          </a:p>
          <a:p>
            <a:r>
              <a:rPr lang="en-IN" dirty="0"/>
              <a:t>By default, images are hosted on docker hub and that’s where it will be searched if you don’t specify the DNS name.</a:t>
            </a:r>
          </a:p>
        </p:txBody>
      </p:sp>
    </p:spTree>
    <p:extLst>
      <p:ext uri="{BB962C8B-B14F-4D97-AF65-F5344CB8AC3E}">
        <p14:creationId xmlns:p14="http://schemas.microsoft.com/office/powerpoint/2010/main" val="205790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211654" y="1439862"/>
            <a:ext cx="8758484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 image push aish1o1/starting-k8s:1.0 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FA231-70EF-485C-B9E3-6A453150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2" y="2009229"/>
            <a:ext cx="11507056" cy="43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0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21207" y="1677345"/>
            <a:ext cx="8758484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cd Pods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kubectl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apply -f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pods.yml</a:t>
            </a: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kubectl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get pods –watch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Kubectl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describe pods hello-pod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665AF-0882-4CF9-80B4-FBE45F11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4190055"/>
            <a:ext cx="12030075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0CA88-3E08-45CF-8A72-8B11DB5F7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10" y="1895475"/>
            <a:ext cx="80581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8845-7851-4ED5-9BAD-58E7FC92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063581"/>
            <a:ext cx="7944698" cy="640080"/>
          </a:xfrm>
        </p:spPr>
        <p:txBody>
          <a:bodyPr>
            <a:normAutofit fontScale="90000"/>
          </a:bodyPr>
          <a:lstStyle/>
          <a:p>
            <a:r>
              <a:rPr lang="en-IN" dirty="0"/>
              <a:t>Services provide reliable networking for pods.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0EF9F-3C0C-49E1-8E90-E117346737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495" y="2560320"/>
            <a:ext cx="12066896" cy="3977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Cluster IP – for internal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Node port – for external access. Creates a port for the service on every cluster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Load Balancer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B2DD0-3E0C-4572-9666-128993111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96" y="4177725"/>
            <a:ext cx="4092395" cy="23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7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8845-7851-4ED5-9BAD-58E7FC92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</a:t>
            </a:r>
            <a:r>
              <a:rPr lang="en-IN" b="1" u="sng" dirty="0"/>
              <a:t>imperative</a:t>
            </a:r>
            <a:r>
              <a:rPr lang="en-IN" dirty="0"/>
              <a:t> way and the declarative way of using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0EF9F-3C0C-49E1-8E90-E117346737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11060028" cy="3977640"/>
          </a:xfrm>
        </p:spPr>
        <p:txBody>
          <a:bodyPr>
            <a:normAutofit lnSpcReduction="10000"/>
          </a:bodyPr>
          <a:lstStyle/>
          <a:p>
            <a:r>
              <a:rPr lang="en-IN" dirty="0" err="1"/>
              <a:t>kubectl</a:t>
            </a:r>
            <a:r>
              <a:rPr lang="en-IN" dirty="0"/>
              <a:t> expose pod hello-pod --name=hello-svc --target-port=8080 --type=</a:t>
            </a:r>
            <a:r>
              <a:rPr lang="en-IN" dirty="0" err="1"/>
              <a:t>NodePort</a:t>
            </a:r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get svc</a:t>
            </a:r>
          </a:p>
          <a:p>
            <a:endParaRPr lang="en-IN" dirty="0"/>
          </a:p>
          <a:p>
            <a:r>
              <a:rPr lang="en-IN" dirty="0">
                <a:hlinkClick r:id="rId2"/>
              </a:rPr>
              <a:t>http://localhost:32597/</a:t>
            </a:r>
            <a:r>
              <a:rPr lang="en-IN" dirty="0"/>
              <a:t> and you see the webpage. localhost if you are running cluster on laptop else the IP followed by port (if on cloud).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AA1E1-2DF1-4186-8BCD-6463FE45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47" y="3359658"/>
            <a:ext cx="87820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03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8845-7851-4ED5-9BAD-58E7FC92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85" y="1166322"/>
            <a:ext cx="6336792" cy="640080"/>
          </a:xfrm>
        </p:spPr>
        <p:txBody>
          <a:bodyPr>
            <a:normAutofit fontScale="90000"/>
          </a:bodyPr>
          <a:lstStyle/>
          <a:p>
            <a:r>
              <a:rPr lang="en-IN" dirty="0"/>
              <a:t>Deployments – The best for the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0EF9F-3C0C-49E1-8E90-E117346737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1649" y="2498675"/>
            <a:ext cx="11568701" cy="3977640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Theory – being objects in the </a:t>
            </a:r>
            <a:r>
              <a:rPr lang="en-IN" sz="2000" dirty="0" err="1"/>
              <a:t>kubernetes</a:t>
            </a:r>
            <a:r>
              <a:rPr lang="en-IN" sz="2000" dirty="0"/>
              <a:t> </a:t>
            </a:r>
            <a:r>
              <a:rPr lang="en-IN" sz="2000" dirty="0" err="1"/>
              <a:t>api</a:t>
            </a:r>
            <a:r>
              <a:rPr lang="en-IN" sz="2000" dirty="0"/>
              <a:t>, in app </a:t>
            </a:r>
            <a:r>
              <a:rPr lang="en-IN" sz="2000" dirty="0" err="1"/>
              <a:t>api</a:t>
            </a:r>
            <a:r>
              <a:rPr lang="en-IN" sz="2000" dirty="0"/>
              <a:t> sub group.</a:t>
            </a:r>
          </a:p>
          <a:p>
            <a:r>
              <a:rPr lang="en-IN" sz="2000" dirty="0"/>
              <a:t>In our current </a:t>
            </a:r>
            <a:r>
              <a:rPr lang="en-IN" sz="2000" dirty="0" err="1"/>
              <a:t>yaml</a:t>
            </a:r>
            <a:r>
              <a:rPr lang="en-IN" sz="2000" dirty="0"/>
              <a:t> for deployment, 5 identical containers, running the same image. Matching labels is how the deployment gets to know where to do the rolling update.</a:t>
            </a:r>
          </a:p>
          <a:p>
            <a:r>
              <a:rPr lang="en-IN" sz="2000" dirty="0" err="1"/>
              <a:t>kubectl</a:t>
            </a:r>
            <a:r>
              <a:rPr lang="en-IN" sz="2000" dirty="0"/>
              <a:t> apply –f </a:t>
            </a:r>
            <a:r>
              <a:rPr lang="en-IN" sz="2000" dirty="0" err="1"/>
              <a:t>deploy.yml</a:t>
            </a:r>
            <a:endParaRPr lang="en-IN" sz="2000" dirty="0"/>
          </a:p>
          <a:p>
            <a:r>
              <a:rPr lang="en-IN" sz="2000" dirty="0" err="1"/>
              <a:t>kubectl</a:t>
            </a:r>
            <a:r>
              <a:rPr lang="en-IN" sz="2000" dirty="0"/>
              <a:t> get deploy</a:t>
            </a:r>
          </a:p>
          <a:p>
            <a:r>
              <a:rPr lang="en-IN" sz="2000" dirty="0" err="1"/>
              <a:t>kubectl</a:t>
            </a:r>
            <a:r>
              <a:rPr lang="en-IN" sz="2000" dirty="0"/>
              <a:t> get </a:t>
            </a:r>
            <a:r>
              <a:rPr lang="en-IN" sz="2000" dirty="0" err="1"/>
              <a:t>rs</a:t>
            </a:r>
            <a:endParaRPr lang="en-IN" sz="2000" dirty="0"/>
          </a:p>
          <a:p>
            <a:endParaRPr lang="en-IN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85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3CA6-F55B-44B3-ACB9-1EC56B81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 created operational Baggage too…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2E0A-F336-4342-825A-128C080B7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690479" cy="3977640"/>
          </a:xfrm>
        </p:spPr>
        <p:txBody>
          <a:bodyPr>
            <a:noAutofit/>
          </a:bodyPr>
          <a:lstStyle/>
          <a:p>
            <a:r>
              <a:rPr lang="en-IN" sz="1400" dirty="0" err="1"/>
              <a:t>Vmware</a:t>
            </a:r>
            <a:r>
              <a:rPr lang="en-IN" sz="1400" dirty="0"/>
              <a:t> and hypervisors did improve the situation but they needed extra management.</a:t>
            </a:r>
          </a:p>
          <a:p>
            <a:r>
              <a:rPr lang="en-IN" sz="1400" dirty="0"/>
              <a:t>Consider 4  VMs over a physical server then we need 4 OS , these also need storage and resources from the physical m/c. So each of the 4 OS would also need storage, reducing the capacity of the machine.</a:t>
            </a:r>
          </a:p>
          <a:p>
            <a:r>
              <a:rPr lang="en-IN" sz="1400" dirty="0"/>
              <a:t>Also they would need – </a:t>
            </a:r>
          </a:p>
          <a:p>
            <a:r>
              <a:rPr lang="en-IN" sz="1400" dirty="0"/>
              <a:t>Admin help for managing OS		Licensing costs</a:t>
            </a:r>
          </a:p>
          <a:p>
            <a:r>
              <a:rPr lang="en-IN" sz="1400" dirty="0"/>
              <a:t>Patching 				Updates etc…</a:t>
            </a:r>
          </a:p>
          <a:p>
            <a:r>
              <a:rPr lang="en-IN" sz="1400" dirty="0"/>
              <a:t>Antivirus management</a:t>
            </a:r>
          </a:p>
        </p:txBody>
      </p:sp>
    </p:spTree>
    <p:extLst>
      <p:ext uri="{BB962C8B-B14F-4D97-AF65-F5344CB8AC3E}">
        <p14:creationId xmlns:p14="http://schemas.microsoft.com/office/powerpoint/2010/main" val="3768274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8845-7851-4ED5-9BAD-58E7FC92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0EF9F-3C0C-49E1-8E90-E117346737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Self healing and 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Rolling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Versioned rollbacks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A317C-4CB4-4E49-A963-E9EFEF11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54" y="964632"/>
            <a:ext cx="6492744" cy="49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4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A9A0-966F-46E9-B286-C0DEDB58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Say Hello to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A95A-4AA2-4D12-A1C1-9C29DD7FDC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577142" cy="3977640"/>
          </a:xfrm>
        </p:spPr>
        <p:txBody>
          <a:bodyPr>
            <a:noAutofit/>
          </a:bodyPr>
          <a:lstStyle/>
          <a:p>
            <a:r>
              <a:rPr lang="en-IN" sz="1800" dirty="0"/>
              <a:t>Physical server -&gt; 1 OS over it -&gt; many containers over it, each being a slice of the OS. </a:t>
            </a:r>
          </a:p>
          <a:p>
            <a:r>
              <a:rPr lang="en-IN" sz="1800" dirty="0"/>
              <a:t>So now if you have an application you simply fire up one container. And they are pretty fast and come with less capex and </a:t>
            </a:r>
            <a:r>
              <a:rPr lang="en-IN" sz="1800" dirty="0" err="1"/>
              <a:t>opex</a:t>
            </a:r>
            <a:r>
              <a:rPr lang="en-IN" sz="1800" dirty="0"/>
              <a:t> cost.</a:t>
            </a:r>
          </a:p>
          <a:p>
            <a:r>
              <a:rPr lang="en-IN" sz="1800" dirty="0"/>
              <a:t>DEMO-</a:t>
            </a:r>
          </a:p>
          <a:p>
            <a:r>
              <a:rPr lang="en-IN" sz="1800" dirty="0"/>
              <a:t>Docker Desktop installed on your m/c </a:t>
            </a:r>
          </a:p>
          <a:p>
            <a:r>
              <a:rPr lang="en-IN" sz="1800" dirty="0"/>
              <a:t>Run an Image – a pre-packaged application.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9A6163-CD77-49A4-8B85-DDB4B075A5DD}"/>
              </a:ext>
            </a:extLst>
          </p:cNvPr>
          <p:cNvSpPr txBox="1">
            <a:spLocks/>
          </p:cNvSpPr>
          <p:nvPr/>
        </p:nvSpPr>
        <p:spPr>
          <a:xfrm>
            <a:off x="5949696" y="156895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44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FC3B-168E-4295-A5A4-6A12757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470916"/>
            <a:ext cx="6877119" cy="640080"/>
          </a:xfrm>
        </p:spPr>
        <p:txBody>
          <a:bodyPr/>
          <a:lstStyle/>
          <a:p>
            <a:r>
              <a:rPr lang="en-IN" dirty="0"/>
              <a:t>Docker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3C54D-2394-4BD8-84B4-B953CBCBED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80813" cy="3977640"/>
          </a:xfrm>
        </p:spPr>
        <p:txBody>
          <a:bodyPr>
            <a:noAutofit/>
          </a:bodyPr>
          <a:lstStyle/>
          <a:p>
            <a:r>
              <a:rPr lang="en-IN" sz="1600" dirty="0"/>
              <a:t>The company Docker Inc with caps D and the Technology docker.</a:t>
            </a:r>
          </a:p>
          <a:p>
            <a:r>
              <a:rPr lang="en-IN" sz="1600" dirty="0"/>
              <a:t>Docker Inc – company in San Francisco, main company for this open source tech.</a:t>
            </a:r>
          </a:p>
          <a:p>
            <a:r>
              <a:rPr lang="en-IN" sz="1600" dirty="0"/>
              <a:t>They ran containers on AWS and spin it up on AWS.</a:t>
            </a:r>
          </a:p>
          <a:p>
            <a:r>
              <a:rPr lang="en-IN" sz="1600" dirty="0"/>
              <a:t>They used inhouse tech to manage it. And eventually, they made business out of it.</a:t>
            </a:r>
          </a:p>
          <a:p>
            <a:r>
              <a:rPr lang="en-IN" sz="1600" dirty="0"/>
              <a:t>And docker came  - dock + worker </a:t>
            </a:r>
          </a:p>
          <a:p>
            <a:r>
              <a:rPr lang="en-IN" sz="1600" dirty="0"/>
              <a:t>Gave world containers…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C7402-D7D3-4871-9D6B-3911E0470025}"/>
              </a:ext>
            </a:extLst>
          </p:cNvPr>
          <p:cNvSpPr txBox="1">
            <a:spLocks/>
          </p:cNvSpPr>
          <p:nvPr/>
        </p:nvSpPr>
        <p:spPr>
          <a:xfrm>
            <a:off x="8392668" y="818197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2052" name="Picture 4" descr="Empowering App Development for Developers | Docker">
            <a:extLst>
              <a:ext uri="{FF2B5EF4-FFF2-40B4-BE49-F238E27FC236}">
                <a16:creationId xmlns:a16="http://schemas.microsoft.com/office/drawing/2014/main" id="{0E8A06E4-07EF-4CD6-A1F8-94548CA0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7" y="1444752"/>
            <a:ext cx="4014642" cy="34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4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CB03-07C1-4169-ACA8-3B1BE04D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docker, The </a:t>
            </a:r>
            <a:r>
              <a:rPr lang="en-IN" dirty="0"/>
              <a:t>T</a:t>
            </a:r>
            <a:r>
              <a:rPr lang="en-IN" sz="2800" dirty="0"/>
              <a:t>echnology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DD1D-DC1B-47CE-91FA-EC84531057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371659" cy="3977640"/>
          </a:xfrm>
        </p:spPr>
        <p:txBody>
          <a:bodyPr>
            <a:noAutofit/>
          </a:bodyPr>
          <a:lstStyle/>
          <a:p>
            <a:r>
              <a:rPr lang="en-IN" sz="1600" dirty="0"/>
              <a:t>docker tech – apps run in container and docker makes running containers easy.</a:t>
            </a:r>
          </a:p>
          <a:p>
            <a:r>
              <a:rPr lang="en-IN" sz="1600" dirty="0"/>
              <a:t>Opensource (on </a:t>
            </a:r>
            <a:r>
              <a:rPr lang="en-IN" sz="1600" dirty="0" err="1"/>
              <a:t>github</a:t>
            </a:r>
            <a:r>
              <a:rPr lang="en-IN" sz="1600" dirty="0"/>
              <a:t>) – Community edition</a:t>
            </a:r>
          </a:p>
          <a:p>
            <a:r>
              <a:rPr lang="en-IN" sz="1600" dirty="0"/>
              <a:t>Enterprise edition – official support for enterprise</a:t>
            </a:r>
          </a:p>
          <a:p>
            <a:r>
              <a:rPr lang="en-IN" sz="1600" dirty="0"/>
              <a:t>Demo –</a:t>
            </a:r>
          </a:p>
          <a:p>
            <a:r>
              <a:rPr lang="en-IN" sz="1600" dirty="0" err="1"/>
              <a:t>src</a:t>
            </a:r>
            <a:r>
              <a:rPr lang="en-IN" sz="1600" dirty="0"/>
              <a:t> code -&gt; pack into images -&gt; put the image on docker hub registry - &gt; run the image</a:t>
            </a:r>
          </a:p>
          <a:p>
            <a:r>
              <a:rPr lang="en-IN" sz="1600" dirty="0"/>
              <a:t>So this is how you run one image on a container but…</a:t>
            </a:r>
          </a:p>
          <a:p>
            <a:r>
              <a:rPr lang="en-IN" sz="1600" dirty="0"/>
              <a:t> The world resides at SCALE and that’s where – k8s and docker swarm come into picture. We are going to talk about K8s now.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6914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Kubernetes or K8s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What we will cover –</a:t>
            </a:r>
          </a:p>
          <a:p>
            <a:pPr lvl="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Why? – covered already</a:t>
            </a:r>
          </a:p>
          <a:p>
            <a:pPr lvl="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What?  </a:t>
            </a:r>
          </a:p>
          <a:p>
            <a:pPr lvl="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</p:txBody>
      </p:sp>
      <p:pic>
        <p:nvPicPr>
          <p:cNvPr id="4098" name="Picture 2" descr="Kubernetes">
            <a:extLst>
              <a:ext uri="{FF2B5EF4-FFF2-40B4-BE49-F238E27FC236}">
                <a16:creationId xmlns:a16="http://schemas.microsoft.com/office/drawing/2014/main" id="{7265DC4A-3BD7-4B7B-950F-4718EA2F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64" y="1257728"/>
            <a:ext cx="4095964" cy="40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3195" y="834974"/>
            <a:ext cx="6877119" cy="6400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it came in to picture? 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24822" y="1425476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134886" y="1314124"/>
            <a:ext cx="1053229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In 1990s Google was running it’s services like search engine and even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gmail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on containers, and since the scale was growing fast , the management of these container can not be manual any more. </a:t>
            </a: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49140" y="2081846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084676" y="2034078"/>
            <a:ext cx="9335262" cy="106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they build in-house stuff – first Borg then omega and then came k8s learning from them all. </a:t>
            </a:r>
          </a:p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Amazon google Microsoft all cloud service provider now give k8s services . </a:t>
            </a:r>
          </a:p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all cloud platforms and even u can have it on prem.</a:t>
            </a: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K8s – means helmsman in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greek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– one who steers the ship</a:t>
            </a: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56513" y="5177572"/>
            <a:ext cx="10230612" cy="563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Recap – docker – mechanics for starting individual containers. Low level</a:t>
            </a:r>
          </a:p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K8s – is high level – how many containers , on which nodes, knowing when to scale with no downtime. K8s acts as a orchestrator. Analogy to the coach of a football team.</a:t>
            </a:r>
          </a:p>
          <a:p>
            <a:pPr marL="0" lvl="0" indent="0">
              <a:spcAft>
                <a:spcPts val="2000"/>
              </a:spcAft>
              <a:buNone/>
              <a:defRPr/>
            </a:pP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an I access older versions of Google Search? - User Experience Stack  Exchange">
            <a:extLst>
              <a:ext uri="{FF2B5EF4-FFF2-40B4-BE49-F238E27FC236}">
                <a16:creationId xmlns:a16="http://schemas.microsoft.com/office/drawing/2014/main" id="{1700A62F-3E88-48EB-8709-999DE6D80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763" y="2402495"/>
            <a:ext cx="3668969" cy="22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5A0713-A64B-439B-91E9-551CE2BAEA8D}" vid="{FD9CE0B8-0910-4446-AF74-F335AEE71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{A4B3177F-88CD-40F2-8C0B-BAFAE46D3D44}tf10001108_win32</Template>
  <TotalTime>4959</TotalTime>
  <Words>1698</Words>
  <Application>Microsoft Office PowerPoint</Application>
  <PresentationFormat>Widescreen</PresentationFormat>
  <Paragraphs>142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Abadi Extra Light</vt:lpstr>
      <vt:lpstr>Arial</vt:lpstr>
      <vt:lpstr>Calibri</vt:lpstr>
      <vt:lpstr>Lucida Console</vt:lpstr>
      <vt:lpstr>Segoe UI</vt:lpstr>
      <vt:lpstr>Segoe UI Light</vt:lpstr>
      <vt:lpstr>Segoe UI Semibold</vt:lpstr>
      <vt:lpstr>WelcomeDoc</vt:lpstr>
      <vt:lpstr>Welcome to the Session</vt:lpstr>
      <vt:lpstr>Why should I bother?</vt:lpstr>
      <vt:lpstr>   Hello Virtualization </vt:lpstr>
      <vt:lpstr>It created operational Baggage too…</vt:lpstr>
      <vt:lpstr>Say Hello to Containers</vt:lpstr>
      <vt:lpstr>Docker </vt:lpstr>
      <vt:lpstr>docker, The Technology</vt:lpstr>
      <vt:lpstr>Kubernetes or K8s</vt:lpstr>
      <vt:lpstr>How it came in to picture?  </vt:lpstr>
      <vt:lpstr>PowerPoint Presentation</vt:lpstr>
      <vt:lpstr>App –&gt; containerized -&gt; on a pod -&gt;which is in deployment, all this specified in a YAML file. And this on right is k8s architecture.</vt:lpstr>
      <vt:lpstr>Master Node</vt:lpstr>
      <vt:lpstr>Workflow</vt:lpstr>
      <vt:lpstr>Nodes</vt:lpstr>
      <vt:lpstr>K8s work in Declarative state model–  in the manifest file. Match observed state with desired state.  If a node goes down, fires up a container in a pod or a new pod and a container on it.  Does all that without involving us. </vt:lpstr>
      <vt:lpstr>Pods – every app is in a container and container is in turn ran on a pod, in k8s u can’t have a container without a pod. It can be described as a shared execution environment. Shared storage , n/w space, memory. Containers running in a pod share this execution environment.  -&gt; We can have tight coupling and loose coupling i.e. Container in same pod vs container in different pods. Shared access vs network access. -&gt; Remember Unit of scaling is pods and not containers.</vt:lpstr>
      <vt:lpstr>PowerPoint Presentation</vt:lpstr>
      <vt:lpstr>Important points for pod</vt:lpstr>
      <vt:lpstr>Unreliable IPs</vt:lpstr>
      <vt:lpstr>PowerPoint Presentation</vt:lpstr>
      <vt:lpstr>How does this service gets to know where to balance load? </vt:lpstr>
      <vt:lpstr>Game changer – Deployments in k8s  The thing for self healing and auto scaling and 0 downtime</vt:lpstr>
      <vt:lpstr>PowerPoint Presentation</vt:lpstr>
      <vt:lpstr>PowerPoint Presentation</vt:lpstr>
      <vt:lpstr>PowerPoint Presentation</vt:lpstr>
      <vt:lpstr>Hands On</vt:lpstr>
      <vt:lpstr>PowerPoint Presentation</vt:lpstr>
      <vt:lpstr>PowerPoint Presentation</vt:lpstr>
      <vt:lpstr>PowerPoint Presentation</vt:lpstr>
      <vt:lpstr>Get docker on laptop – Docker desktop or minikube</vt:lpstr>
      <vt:lpstr>Enable k8s in docker desktop, 1st time may take a couple of minutes.</vt:lpstr>
      <vt:lpstr>PowerPoint Presentation</vt:lpstr>
      <vt:lpstr>PowerPoint Presentation</vt:lpstr>
      <vt:lpstr>Running a pod – App deployment workflow</vt:lpstr>
      <vt:lpstr>PowerPoint Presentation</vt:lpstr>
      <vt:lpstr>PowerPoint Presentation</vt:lpstr>
      <vt:lpstr>Services provide reliable networking for pods.</vt:lpstr>
      <vt:lpstr>The imperative way and the declarative way of using services</vt:lpstr>
      <vt:lpstr>Deployments – The best for the last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Session</dc:title>
  <dc:creator>Aishwarya ..</dc:creator>
  <cp:keywords/>
  <cp:lastModifiedBy>Aishwarya ..</cp:lastModifiedBy>
  <cp:revision>61</cp:revision>
  <dcterms:created xsi:type="dcterms:W3CDTF">2020-10-07T11:12:17Z</dcterms:created>
  <dcterms:modified xsi:type="dcterms:W3CDTF">2020-10-13T02:38:48Z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